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1" d="100"/>
          <a:sy n="131" d="100"/>
        </p:scale>
        <p:origin x="144" y="3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/>
              <a:t>Покупці послуг проживання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Покупці послуг проживання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2-02AB-4C92-8DAF-10EFABC58EA7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2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02AB-4C92-8DAF-10EFABC58EA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3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4-02AB-4C92-8DAF-10EFABC58EA7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100000"/>
                      <a:shade val="100000"/>
                      <a:satMod val="130000"/>
                    </a:schemeClr>
                  </a:gs>
                  <a:gs pos="100000">
                    <a:schemeClr val="accent4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D0CF-4692-870E-D91AE12FED07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29CC2B7-05C3-462C-8663-4724B5DECDF1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/>
                      <a:t>
19,38%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252569750367106"/>
                      <c:h val="0.1871167369901547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02AB-4C92-8DAF-10EFABC58EA7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073415015487235"/>
                      <c:h val="0.1470604781997187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02AB-4C92-8DAF-10EFABC58EA7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7763837-1494-4523-A4CA-97426243DE7E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/>
                      <a:t>
51,99%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627012666001186"/>
                      <c:h val="0.3333377631593519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02AB-4C92-8DAF-10EFABC58EA7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342143906020555"/>
                      <c:h val="0.1814908579465541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D0CF-4692-870E-D91AE12FED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Аркуш1!$A$2:$A$5</c:f>
              <c:strCache>
                <c:ptCount val="4"/>
                <c:pt idx="0">
                  <c:v>Кінцевий споживач</c:v>
                </c:pt>
                <c:pt idx="1">
                  <c:v>Автомагістраль південь</c:v>
                </c:pt>
                <c:pt idx="2">
                  <c:v>Будівельні компанії </c:v>
                </c:pt>
                <c:pt idx="3">
                  <c:v>Інші підприємства</c:v>
                </c:pt>
              </c:strCache>
            </c:str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946211</c:v>
                </c:pt>
                <c:pt idx="1">
                  <c:v>540030</c:v>
                </c:pt>
                <c:pt idx="2">
                  <c:v>2538300</c:v>
                </c:pt>
                <c:pt idx="3">
                  <c:v>858190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AB-4C92-8DAF-10EFABC58EA7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/>
              <a:t>Продажі 2021-2024 років та план на 2025 рік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2021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Аркуш1!$A$2:$A$13</c:f>
              <c:strCache>
                <c:ptCount val="12"/>
                <c:pt idx="0">
                  <c:v>січень</c:v>
                </c:pt>
                <c:pt idx="1">
                  <c:v>лютий</c:v>
                </c:pt>
                <c:pt idx="2">
                  <c:v>березень</c:v>
                </c:pt>
                <c:pt idx="3">
                  <c:v>квітень</c:v>
                </c:pt>
                <c:pt idx="4">
                  <c:v>травень</c:v>
                </c:pt>
                <c:pt idx="5">
                  <c:v>червень</c:v>
                </c:pt>
                <c:pt idx="6">
                  <c:v>липень</c:v>
                </c:pt>
                <c:pt idx="7">
                  <c:v>серпень</c:v>
                </c:pt>
                <c:pt idx="8">
                  <c:v>вересень</c:v>
                </c:pt>
                <c:pt idx="9">
                  <c:v>жовтень</c:v>
                </c:pt>
                <c:pt idx="10">
                  <c:v>листопад</c:v>
                </c:pt>
                <c:pt idx="11">
                  <c:v>грудень</c:v>
                </c:pt>
              </c:strCache>
            </c:strRef>
          </c:cat>
          <c:val>
            <c:numRef>
              <c:f>Аркуш1!$B$2:$B$13</c:f>
              <c:numCache>
                <c:formatCode>General</c:formatCode>
                <c:ptCount val="12"/>
                <c:pt idx="0">
                  <c:v>230.7</c:v>
                </c:pt>
                <c:pt idx="1">
                  <c:v>281.5</c:v>
                </c:pt>
                <c:pt idx="2">
                  <c:v>237.5</c:v>
                </c:pt>
                <c:pt idx="3">
                  <c:v>86.4</c:v>
                </c:pt>
                <c:pt idx="4">
                  <c:v>187.8</c:v>
                </c:pt>
                <c:pt idx="5">
                  <c:v>210.9</c:v>
                </c:pt>
                <c:pt idx="6">
                  <c:v>113.2</c:v>
                </c:pt>
                <c:pt idx="7">
                  <c:v>221.8</c:v>
                </c:pt>
                <c:pt idx="8">
                  <c:v>164.5</c:v>
                </c:pt>
                <c:pt idx="9">
                  <c:v>349.3</c:v>
                </c:pt>
                <c:pt idx="10">
                  <c:v>224.6</c:v>
                </c:pt>
                <c:pt idx="11">
                  <c:v>124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6C0-4722-8109-3143FCD4D01B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2022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Аркуш1!$A$2:$A$13</c:f>
              <c:strCache>
                <c:ptCount val="12"/>
                <c:pt idx="0">
                  <c:v>січень</c:v>
                </c:pt>
                <c:pt idx="1">
                  <c:v>лютий</c:v>
                </c:pt>
                <c:pt idx="2">
                  <c:v>березень</c:v>
                </c:pt>
                <c:pt idx="3">
                  <c:v>квітень</c:v>
                </c:pt>
                <c:pt idx="4">
                  <c:v>травень</c:v>
                </c:pt>
                <c:pt idx="5">
                  <c:v>червень</c:v>
                </c:pt>
                <c:pt idx="6">
                  <c:v>липень</c:v>
                </c:pt>
                <c:pt idx="7">
                  <c:v>серпень</c:v>
                </c:pt>
                <c:pt idx="8">
                  <c:v>вересень</c:v>
                </c:pt>
                <c:pt idx="9">
                  <c:v>жовтень</c:v>
                </c:pt>
                <c:pt idx="10">
                  <c:v>листопад</c:v>
                </c:pt>
                <c:pt idx="11">
                  <c:v>грудень</c:v>
                </c:pt>
              </c:strCache>
            </c:strRef>
          </c:cat>
          <c:val>
            <c:numRef>
              <c:f>Аркуш1!$C$2:$C$13</c:f>
              <c:numCache>
                <c:formatCode>General</c:formatCode>
                <c:ptCount val="12"/>
                <c:pt idx="0">
                  <c:v>71.900000000000006</c:v>
                </c:pt>
                <c:pt idx="1">
                  <c:v>91.7</c:v>
                </c:pt>
                <c:pt idx="2">
                  <c:v>0</c:v>
                </c:pt>
                <c:pt idx="3">
                  <c:v>59.4</c:v>
                </c:pt>
                <c:pt idx="4">
                  <c:v>74.400000000000006</c:v>
                </c:pt>
                <c:pt idx="5">
                  <c:v>54.8</c:v>
                </c:pt>
                <c:pt idx="6">
                  <c:v>72.5</c:v>
                </c:pt>
                <c:pt idx="7">
                  <c:v>111.4</c:v>
                </c:pt>
                <c:pt idx="8">
                  <c:v>118</c:v>
                </c:pt>
                <c:pt idx="9">
                  <c:v>210</c:v>
                </c:pt>
                <c:pt idx="10">
                  <c:v>249.8</c:v>
                </c:pt>
                <c:pt idx="11">
                  <c:v>229.5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6C0-4722-8109-3143FCD4D01B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2023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Аркуш1!$A$2:$A$13</c:f>
              <c:strCache>
                <c:ptCount val="12"/>
                <c:pt idx="0">
                  <c:v>січень</c:v>
                </c:pt>
                <c:pt idx="1">
                  <c:v>лютий</c:v>
                </c:pt>
                <c:pt idx="2">
                  <c:v>березень</c:v>
                </c:pt>
                <c:pt idx="3">
                  <c:v>квітень</c:v>
                </c:pt>
                <c:pt idx="4">
                  <c:v>травень</c:v>
                </c:pt>
                <c:pt idx="5">
                  <c:v>червень</c:v>
                </c:pt>
                <c:pt idx="6">
                  <c:v>липень</c:v>
                </c:pt>
                <c:pt idx="7">
                  <c:v>серпень</c:v>
                </c:pt>
                <c:pt idx="8">
                  <c:v>вересень</c:v>
                </c:pt>
                <c:pt idx="9">
                  <c:v>жовтень</c:v>
                </c:pt>
                <c:pt idx="10">
                  <c:v>листопад</c:v>
                </c:pt>
                <c:pt idx="11">
                  <c:v>грудень</c:v>
                </c:pt>
              </c:strCache>
            </c:strRef>
          </c:cat>
          <c:val>
            <c:numRef>
              <c:f>Аркуш1!$D$2:$D$13</c:f>
              <c:numCache>
                <c:formatCode>General</c:formatCode>
                <c:ptCount val="12"/>
                <c:pt idx="0">
                  <c:v>151.69999999999999</c:v>
                </c:pt>
                <c:pt idx="1">
                  <c:v>274.60000000000002</c:v>
                </c:pt>
                <c:pt idx="2">
                  <c:v>260.7</c:v>
                </c:pt>
                <c:pt idx="3">
                  <c:v>267.39999999999998</c:v>
                </c:pt>
                <c:pt idx="4">
                  <c:v>494.4</c:v>
                </c:pt>
                <c:pt idx="5">
                  <c:v>454.3</c:v>
                </c:pt>
                <c:pt idx="6">
                  <c:v>381.2</c:v>
                </c:pt>
                <c:pt idx="7">
                  <c:v>388.6</c:v>
                </c:pt>
                <c:pt idx="8">
                  <c:v>423.9</c:v>
                </c:pt>
                <c:pt idx="9">
                  <c:v>543.5</c:v>
                </c:pt>
                <c:pt idx="10">
                  <c:v>582.4</c:v>
                </c:pt>
                <c:pt idx="11">
                  <c:v>324.8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6C0-4722-8109-3143FCD4D01B}"/>
            </c:ext>
          </c:extLst>
        </c:ser>
        <c:ser>
          <c:idx val="3"/>
          <c:order val="3"/>
          <c:tx>
            <c:strRef>
              <c:f>Аркуш1!$E$1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Аркуш1!$A$2:$A$13</c:f>
              <c:strCache>
                <c:ptCount val="12"/>
                <c:pt idx="0">
                  <c:v>січень</c:v>
                </c:pt>
                <c:pt idx="1">
                  <c:v>лютий</c:v>
                </c:pt>
                <c:pt idx="2">
                  <c:v>березень</c:v>
                </c:pt>
                <c:pt idx="3">
                  <c:v>квітень</c:v>
                </c:pt>
                <c:pt idx="4">
                  <c:v>травень</c:v>
                </c:pt>
                <c:pt idx="5">
                  <c:v>червень</c:v>
                </c:pt>
                <c:pt idx="6">
                  <c:v>липень</c:v>
                </c:pt>
                <c:pt idx="7">
                  <c:v>серпень</c:v>
                </c:pt>
                <c:pt idx="8">
                  <c:v>вересень</c:v>
                </c:pt>
                <c:pt idx="9">
                  <c:v>жовтень</c:v>
                </c:pt>
                <c:pt idx="10">
                  <c:v>листопад</c:v>
                </c:pt>
                <c:pt idx="11">
                  <c:v>грудень</c:v>
                </c:pt>
              </c:strCache>
            </c:strRef>
          </c:cat>
          <c:val>
            <c:numRef>
              <c:f>Аркуш1!$E$2:$E$13</c:f>
              <c:numCache>
                <c:formatCode>General</c:formatCode>
                <c:ptCount val="12"/>
                <c:pt idx="0">
                  <c:v>228.6</c:v>
                </c:pt>
                <c:pt idx="1">
                  <c:v>119.2</c:v>
                </c:pt>
                <c:pt idx="2">
                  <c:v>393.5</c:v>
                </c:pt>
                <c:pt idx="3">
                  <c:v>766.7</c:v>
                </c:pt>
                <c:pt idx="4">
                  <c:v>794.4</c:v>
                </c:pt>
                <c:pt idx="5">
                  <c:v>642.70000000000005</c:v>
                </c:pt>
                <c:pt idx="6">
                  <c:v>213.2</c:v>
                </c:pt>
                <c:pt idx="7">
                  <c:v>314.3</c:v>
                </c:pt>
                <c:pt idx="8">
                  <c:v>348.4</c:v>
                </c:pt>
                <c:pt idx="9">
                  <c:v>444</c:v>
                </c:pt>
                <c:pt idx="10">
                  <c:v>616.9</c:v>
                </c:pt>
                <c:pt idx="11">
                  <c:v>220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C6C0-4722-8109-3143FCD4D01B}"/>
            </c:ext>
          </c:extLst>
        </c:ser>
        <c:ser>
          <c:idx val="4"/>
          <c:order val="4"/>
          <c:tx>
            <c:strRef>
              <c:f>Аркуш1!$F$1</c:f>
              <c:strCache>
                <c:ptCount val="1"/>
                <c:pt idx="0">
                  <c:v>2025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strRef>
              <c:f>Аркуш1!$A$2:$A$13</c:f>
              <c:strCache>
                <c:ptCount val="12"/>
                <c:pt idx="0">
                  <c:v>січень</c:v>
                </c:pt>
                <c:pt idx="1">
                  <c:v>лютий</c:v>
                </c:pt>
                <c:pt idx="2">
                  <c:v>березень</c:v>
                </c:pt>
                <c:pt idx="3">
                  <c:v>квітень</c:v>
                </c:pt>
                <c:pt idx="4">
                  <c:v>травень</c:v>
                </c:pt>
                <c:pt idx="5">
                  <c:v>червень</c:v>
                </c:pt>
                <c:pt idx="6">
                  <c:v>липень</c:v>
                </c:pt>
                <c:pt idx="7">
                  <c:v>серпень</c:v>
                </c:pt>
                <c:pt idx="8">
                  <c:v>вересень</c:v>
                </c:pt>
                <c:pt idx="9">
                  <c:v>жовтень</c:v>
                </c:pt>
                <c:pt idx="10">
                  <c:v>листопад</c:v>
                </c:pt>
                <c:pt idx="11">
                  <c:v>грудень</c:v>
                </c:pt>
              </c:strCache>
            </c:strRef>
          </c:cat>
          <c:val>
            <c:numRef>
              <c:f>Аркуш1!$F$2:$F$13</c:f>
              <c:numCache>
                <c:formatCode>General</c:formatCode>
                <c:ptCount val="12"/>
                <c:pt idx="0">
                  <c:v>230</c:v>
                </c:pt>
                <c:pt idx="1">
                  <c:v>220</c:v>
                </c:pt>
                <c:pt idx="2">
                  <c:v>450</c:v>
                </c:pt>
                <c:pt idx="3">
                  <c:v>650</c:v>
                </c:pt>
                <c:pt idx="4">
                  <c:v>700</c:v>
                </c:pt>
                <c:pt idx="5">
                  <c:v>750</c:v>
                </c:pt>
                <c:pt idx="6">
                  <c:v>700</c:v>
                </c:pt>
                <c:pt idx="7">
                  <c:v>650</c:v>
                </c:pt>
                <c:pt idx="8">
                  <c:v>450</c:v>
                </c:pt>
                <c:pt idx="9">
                  <c:v>400</c:v>
                </c:pt>
                <c:pt idx="10">
                  <c:v>350</c:v>
                </c:pt>
                <c:pt idx="11">
                  <c:v>350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753-48AE-8364-FCBB1F6DD8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9245039"/>
        <c:axId val="79237551"/>
      </c:lineChart>
      <c:catAx>
        <c:axId val="792450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9237551"/>
        <c:crosses val="autoZero"/>
        <c:auto val="1"/>
        <c:lblAlgn val="ctr"/>
        <c:lblOffset val="100"/>
        <c:noMultiLvlLbl val="0"/>
      </c:catAx>
      <c:valAx>
        <c:axId val="792375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92450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Огризко Наталія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ad74e17a6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ad74e17a6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Фінансовий план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ДП “Елегія”КП ТМР ТЖЕУ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2025 рік</a:t>
            </a:r>
            <a:endParaRPr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EC7C7B-D807-4AB6-9662-388BE16B5CBB}"/>
              </a:ext>
            </a:extLst>
          </p:cNvPr>
          <p:cNvSpPr txBox="1"/>
          <p:nvPr/>
        </p:nvSpPr>
        <p:spPr>
          <a:xfrm>
            <a:off x="660902" y="651850"/>
            <a:ext cx="7948943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 має в наявності:</a:t>
            </a:r>
          </a:p>
          <a:p>
            <a:pPr lvl="0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номерів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Євро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номеру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1300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грн.;</a:t>
            </a:r>
          </a:p>
          <a:p>
            <a:pPr lvl="0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номера «</a:t>
            </a:r>
            <a:r>
              <a:rPr lang="uk-UA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Напівлюкс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Прайм поліпшений» - вартість номеру складає 1100 грн.;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номерів «Прайм поліпшений» - вартість номеру складає 780 грн.;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номерів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„Прайм”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1- л/м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300 грн.;</a:t>
            </a:r>
          </a:p>
          <a:p>
            <a:pPr lvl="0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номерів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„Стандарт”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вартість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проживання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1 л/м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250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грн;</a:t>
            </a:r>
          </a:p>
          <a:p>
            <a:pPr lvl="0"/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номери «Стандарт поліпшений»-вартість проживання  за 1 л/м 350 грн.</a:t>
            </a:r>
          </a:p>
          <a:p>
            <a:pPr lvl="0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Всього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наявності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номерів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125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ліжко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 5-й поверх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займає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Центр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проживання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ВПО в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кількості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12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кімнат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загальною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площею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356,30 кв.м.</a:t>
            </a:r>
          </a:p>
          <a:p>
            <a:pPr lvl="0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716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340242"/>
            <a:ext cx="8520600" cy="42286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uk-UA" dirty="0"/>
              <a:t>     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За 2024 рік нашим підприємством отримано дохід: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від  наданих послуг з проживання  на суму 5102,0 тис грн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кімнат по договору найму  396,8 тис грн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оренди приміщень  на  120,9 тис грн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послуг з прання та відвідування душу на  81,0 тис грн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                 тренажерний зал 40,6 тис грн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uk-UA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також за допомогою фінансової підтримки Тростянецької Міської Ради проведено роботи з укладання плитки в Центрі ВПО Нескучне на суму -490 </a:t>
            </a:r>
            <a:r>
              <a:rPr lang="uk-UA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тис.грн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встановлено сонячних панелей на суму -234 тис. грн, облаштувано каналізацію на 25,9 тис грн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</a:rPr>
              <a:t>Отримано благодійної допомоги на 974,2 тис грн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uk-UA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</a:rPr>
              <a:t>                </a:t>
            </a:r>
            <a:r>
              <a:rPr lang="uk-UA" sz="2000" b="1" dirty="0">
                <a:solidFill>
                  <a:schemeClr val="accent5">
                    <a:lumMod val="50000"/>
                  </a:schemeClr>
                </a:solidFill>
                <a:highlight>
                  <a:srgbClr val="FFFF00"/>
                </a:highlight>
                <a:latin typeface="Times New Roman" panose="02020603050405020304" pitchFamily="18" charset="0"/>
              </a:rPr>
              <a:t>Разом отримано дохід за 2024 рік    7 млн 466 тис грн</a:t>
            </a:r>
            <a:endParaRPr sz="2000" b="1" dirty="0">
              <a:solidFill>
                <a:schemeClr val="accent5">
                  <a:lumMod val="50000"/>
                </a:schemeClr>
              </a:solidFill>
              <a:highlight>
                <a:srgbClr val="FFFF00"/>
              </a:highligh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іаграма 4">
            <a:extLst>
              <a:ext uri="{FF2B5EF4-FFF2-40B4-BE49-F238E27FC236}">
                <a16:creationId xmlns:a16="http://schemas.microsoft.com/office/drawing/2014/main" id="{C22BDDA0-91FF-46E1-9BA3-CD136F2BC1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2977110"/>
              </p:ext>
            </p:extLst>
          </p:nvPr>
        </p:nvGraphicFramePr>
        <p:xfrm>
          <a:off x="567200" y="314325"/>
          <a:ext cx="7783830" cy="4514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5141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іаграма 4">
            <a:extLst>
              <a:ext uri="{FF2B5EF4-FFF2-40B4-BE49-F238E27FC236}">
                <a16:creationId xmlns:a16="http://schemas.microsoft.com/office/drawing/2014/main" id="{6E730CF7-D57B-4D4C-8B8E-B051B082D9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4748142"/>
              </p:ext>
            </p:extLst>
          </p:nvPr>
        </p:nvGraphicFramePr>
        <p:xfrm>
          <a:off x="445770" y="539750"/>
          <a:ext cx="808101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6759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8C1A68-6490-4F9A-8D3E-11E0308EAA0A}"/>
              </a:ext>
            </a:extLst>
          </p:cNvPr>
          <p:cNvSpPr txBox="1"/>
          <p:nvPr/>
        </p:nvSpPr>
        <p:spPr>
          <a:xfrm>
            <a:off x="1095468" y="570368"/>
            <a:ext cx="7052651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" indent="182880" algn="just"/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даними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виробничих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2024 рік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підприємство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тримало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прибуток у сумі  769,7 тис. грн проти прибутку у сумі  1 888,2 тис. грн. за аналогічний період 2023року, та прибутку у сумі 23,8тис. грн. 2021 року .Дебіторська заборгованість на 01.01.2025 716,2 тис грн , Кредиторська заборгованість 704,50 тис грн</a:t>
            </a:r>
          </a:p>
          <a:p>
            <a:pPr marL="45720" indent="182880" algn="just"/>
            <a:endParaRPr lang="uk-UA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182880" algn="just"/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2025 році ми плануємо:</a:t>
            </a:r>
          </a:p>
          <a:p>
            <a:pPr marL="331470" indent="-285750" algn="just">
              <a:buFontTx/>
              <a:buChar char="-"/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збільшити дохід за рахунок збільшення завантаженості готелю;</a:t>
            </a:r>
          </a:p>
          <a:p>
            <a:pPr marL="331470" indent="-285750" algn="just">
              <a:buFontTx/>
              <a:buChar char="-"/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облаштувати та відкрити центр ВПО Нескучне</a:t>
            </a: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- 900 тис грн;</a:t>
            </a:r>
          </a:p>
          <a:p>
            <a:pPr marL="331470" indent="-285750" algn="just">
              <a:buFontTx/>
              <a:buChar char="-"/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провести ремонт та облаштування кімнат люкс на 2 поверсі- 560 тис грн;</a:t>
            </a:r>
          </a:p>
          <a:p>
            <a:pPr marL="331470" indent="-285750" algn="just">
              <a:buFontTx/>
              <a:buChar char="-"/>
            </a:pPr>
            <a:r>
              <a:rPr lang="uk-UA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зробити поточні ремонти для підтримання кімнат в належному стані-602 тис грн.</a:t>
            </a:r>
          </a:p>
          <a:p>
            <a:pPr marL="45720" indent="182880" algn="just"/>
            <a:endParaRPr lang="uk-UA" sz="1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182880" algn="just"/>
            <a:endParaRPr lang="uk-UA" sz="1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182880" algn="just"/>
            <a:endParaRPr lang="uk-UA" sz="1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182880" algn="just"/>
            <a:endParaRPr lang="uk-UA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088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269B0E-CF9C-9B56-CD1E-9046D8E7B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/>
              <a:t>Дякую за увагу!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7381C6-38C0-E73C-EB4D-D3F189BB1F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700" y="1574125"/>
            <a:ext cx="8520600" cy="2052600"/>
          </a:xfrm>
        </p:spPr>
        <p:txBody>
          <a:bodyPr/>
          <a:lstStyle/>
          <a:p>
            <a:r>
              <a:rPr lang="uk-UA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68740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391</Words>
  <Application>Microsoft Office PowerPoint</Application>
  <PresentationFormat>Экран (16:9)</PresentationFormat>
  <Paragraphs>42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Simple Light</vt:lpstr>
      <vt:lpstr>Фінансовий план  ДП “Елегія”КП ТМР ТЖЕУ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Фінансовий план  ДП “Елегія”КП ТМР ТЖЕУ</dc:title>
  <dc:creator>user-tmr</dc:creator>
  <cp:lastModifiedBy>user-tmr</cp:lastModifiedBy>
  <cp:revision>25</cp:revision>
  <cp:lastPrinted>2024-12-26T13:02:34Z</cp:lastPrinted>
  <dcterms:modified xsi:type="dcterms:W3CDTF">2024-12-27T06:42:32Z</dcterms:modified>
</cp:coreProperties>
</file>